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43"/>
  </p:notesMasterIdLst>
  <p:sldIdLst>
    <p:sldId id="395" r:id="rId4"/>
    <p:sldId id="402" r:id="rId5"/>
    <p:sldId id="401" r:id="rId6"/>
    <p:sldId id="257" r:id="rId7"/>
    <p:sldId id="400" r:id="rId8"/>
    <p:sldId id="416" r:id="rId9"/>
    <p:sldId id="272" r:id="rId10"/>
    <p:sldId id="267" r:id="rId11"/>
    <p:sldId id="263" r:id="rId12"/>
    <p:sldId id="264" r:id="rId13"/>
    <p:sldId id="269" r:id="rId14"/>
    <p:sldId id="397" r:id="rId15"/>
    <p:sldId id="268" r:id="rId16"/>
    <p:sldId id="270" r:id="rId17"/>
    <p:sldId id="293" r:id="rId18"/>
    <p:sldId id="300" r:id="rId19"/>
    <p:sldId id="301" r:id="rId20"/>
    <p:sldId id="309" r:id="rId21"/>
    <p:sldId id="302" r:id="rId22"/>
    <p:sldId id="308" r:id="rId23"/>
    <p:sldId id="311" r:id="rId24"/>
    <p:sldId id="312" r:id="rId25"/>
    <p:sldId id="314" r:id="rId26"/>
    <p:sldId id="320" r:id="rId27"/>
    <p:sldId id="321" r:id="rId28"/>
    <p:sldId id="313" r:id="rId29"/>
    <p:sldId id="303" r:id="rId30"/>
    <p:sldId id="353" r:id="rId31"/>
    <p:sldId id="354" r:id="rId32"/>
    <p:sldId id="317" r:id="rId33"/>
    <p:sldId id="318" r:id="rId34"/>
    <p:sldId id="322" r:id="rId35"/>
    <p:sldId id="355" r:id="rId36"/>
    <p:sldId id="305" r:id="rId37"/>
    <p:sldId id="325" r:id="rId38"/>
    <p:sldId id="331" r:id="rId39"/>
    <p:sldId id="334" r:id="rId40"/>
    <p:sldId id="335" r:id="rId41"/>
    <p:sldId id="336" r:id="rId42"/>
    <p:sldId id="332" r:id="rId43"/>
    <p:sldId id="338" r:id="rId44"/>
    <p:sldId id="333" r:id="rId45"/>
    <p:sldId id="340" r:id="rId46"/>
    <p:sldId id="304" r:id="rId47"/>
    <p:sldId id="326" r:id="rId48"/>
    <p:sldId id="341" r:id="rId49"/>
    <p:sldId id="343" r:id="rId50"/>
    <p:sldId id="342" r:id="rId51"/>
    <p:sldId id="347" r:id="rId52"/>
    <p:sldId id="307" r:id="rId53"/>
    <p:sldId id="327" r:id="rId54"/>
    <p:sldId id="351" r:id="rId55"/>
    <p:sldId id="356" r:id="rId56"/>
    <p:sldId id="349" r:id="rId57"/>
    <p:sldId id="352" r:id="rId58"/>
    <p:sldId id="306" r:id="rId59"/>
    <p:sldId id="328" r:id="rId60"/>
    <p:sldId id="357" r:id="rId61"/>
    <p:sldId id="346" r:id="rId62"/>
    <p:sldId id="273" r:id="rId63"/>
    <p:sldId id="274" r:id="rId64"/>
    <p:sldId id="289" r:id="rId65"/>
    <p:sldId id="275" r:id="rId66"/>
    <p:sldId id="276" r:id="rId67"/>
    <p:sldId id="279" r:id="rId68"/>
    <p:sldId id="278" r:id="rId69"/>
    <p:sldId id="281" r:id="rId70"/>
    <p:sldId id="280" r:id="rId71"/>
    <p:sldId id="282" r:id="rId72"/>
    <p:sldId id="283" r:id="rId73"/>
    <p:sldId id="284" r:id="rId74"/>
    <p:sldId id="286" r:id="rId75"/>
    <p:sldId id="287" r:id="rId76"/>
    <p:sldId id="285" r:id="rId77"/>
    <p:sldId id="290" r:id="rId78"/>
    <p:sldId id="288" r:id="rId79"/>
    <p:sldId id="291" r:id="rId80"/>
    <p:sldId id="292" r:id="rId81"/>
    <p:sldId id="294" r:id="rId82"/>
    <p:sldId id="295" r:id="rId83"/>
    <p:sldId id="296" r:id="rId84"/>
    <p:sldId id="297" r:id="rId85"/>
    <p:sldId id="298" r:id="rId86"/>
    <p:sldId id="299" r:id="rId87"/>
    <p:sldId id="413" r:id="rId88"/>
    <p:sldId id="414" r:id="rId89"/>
    <p:sldId id="396" r:id="rId90"/>
    <p:sldId id="329" r:id="rId91"/>
    <p:sldId id="358" r:id="rId92"/>
    <p:sldId id="359" r:id="rId93"/>
    <p:sldId id="361" r:id="rId94"/>
    <p:sldId id="360" r:id="rId95"/>
    <p:sldId id="362" r:id="rId96"/>
    <p:sldId id="364" r:id="rId97"/>
    <p:sldId id="363" r:id="rId98"/>
    <p:sldId id="403" r:id="rId99"/>
    <p:sldId id="404" r:id="rId100"/>
    <p:sldId id="405" r:id="rId101"/>
    <p:sldId id="368" r:id="rId102"/>
    <p:sldId id="406" r:id="rId103"/>
    <p:sldId id="415" r:id="rId104"/>
    <p:sldId id="374" r:id="rId105"/>
    <p:sldId id="365" r:id="rId106"/>
    <p:sldId id="369" r:id="rId107"/>
    <p:sldId id="370" r:id="rId108"/>
    <p:sldId id="380" r:id="rId109"/>
    <p:sldId id="371" r:id="rId110"/>
    <p:sldId id="372" r:id="rId111"/>
    <p:sldId id="373" r:id="rId112"/>
    <p:sldId id="375" r:id="rId113"/>
    <p:sldId id="366" r:id="rId114"/>
    <p:sldId id="377" r:id="rId115"/>
    <p:sldId id="378" r:id="rId116"/>
    <p:sldId id="379" r:id="rId117"/>
    <p:sldId id="382" r:id="rId118"/>
    <p:sldId id="383" r:id="rId119"/>
    <p:sldId id="376" r:id="rId120"/>
    <p:sldId id="367" r:id="rId121"/>
    <p:sldId id="384" r:id="rId122"/>
    <p:sldId id="381" r:id="rId123"/>
    <p:sldId id="385" r:id="rId124"/>
    <p:sldId id="386" r:id="rId125"/>
    <p:sldId id="387" r:id="rId126"/>
    <p:sldId id="407" r:id="rId127"/>
    <p:sldId id="408" r:id="rId128"/>
    <p:sldId id="410" r:id="rId129"/>
    <p:sldId id="411" r:id="rId130"/>
    <p:sldId id="388" r:id="rId131"/>
    <p:sldId id="260" r:id="rId132"/>
    <p:sldId id="389" r:id="rId133"/>
    <p:sldId id="390" r:id="rId134"/>
    <p:sldId id="393" r:id="rId135"/>
    <p:sldId id="392" r:id="rId136"/>
    <p:sldId id="391" r:id="rId137"/>
    <p:sldId id="399" r:id="rId138"/>
    <p:sldId id="398" r:id="rId139"/>
    <p:sldId id="412" r:id="rId140"/>
    <p:sldId id="409" r:id="rId141"/>
    <p:sldId id="319" r:id="rId142"/>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varScale="1">
        <p:scale>
          <a:sx n="60" d="100"/>
          <a:sy n="60" d="100"/>
        </p:scale>
        <p:origin x="1424"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4/24/2020</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dirty="0">
              <a:solidFill>
                <a:schemeClr val="bg1">
                  <a:lumMod val="50000"/>
                </a:schemeClr>
              </a:solidFill>
            </a:endParaRPr>
          </a:p>
          <a:p>
            <a:pPr eaLnBrk="1" hangingPunct="1">
              <a:defRPr/>
            </a:pPr>
            <a:endParaRPr lang="en-US" dirty="0"/>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omic Sans MS" panose="030F0702030302020204" pitchFamily="66" charset="0"/>
                <a:ea typeface="MS PGothic" panose="020B0600070205080204" pitchFamily="34" charset="-128"/>
              </a:defRPr>
            </a:lvl1pPr>
            <a:lvl2pPr marL="742950" indent="-285750">
              <a:spcBef>
                <a:spcPct val="30000"/>
              </a:spcBef>
              <a:defRPr sz="1200">
                <a:solidFill>
                  <a:schemeClr val="tx1"/>
                </a:solidFill>
                <a:latin typeface="Comic Sans MS" panose="030F0702030302020204" pitchFamily="66" charset="0"/>
                <a:ea typeface="MS PGothic" panose="020B0600070205080204" pitchFamily="34" charset="-128"/>
              </a:defRPr>
            </a:lvl2pPr>
            <a:lvl3pPr marL="1143000" indent="-228600">
              <a:spcBef>
                <a:spcPct val="30000"/>
              </a:spcBef>
              <a:defRPr sz="1200">
                <a:solidFill>
                  <a:schemeClr val="tx1"/>
                </a:solidFill>
                <a:latin typeface="Comic Sans MS" panose="030F0702030302020204" pitchFamily="66" charset="0"/>
                <a:ea typeface="MS PGothic" panose="020B0600070205080204" pitchFamily="34" charset="-128"/>
              </a:defRPr>
            </a:lvl3pPr>
            <a:lvl4pPr marL="1600200" indent="-228600">
              <a:spcBef>
                <a:spcPct val="30000"/>
              </a:spcBef>
              <a:defRPr sz="1200">
                <a:solidFill>
                  <a:schemeClr val="tx1"/>
                </a:solidFill>
                <a:latin typeface="Comic Sans MS" panose="030F0702030302020204" pitchFamily="66" charset="0"/>
                <a:ea typeface="MS PGothic" panose="020B0600070205080204" pitchFamily="34" charset="-128"/>
              </a:defRPr>
            </a:lvl4pPr>
            <a:lvl5pPr marL="2057400" indent="-228600">
              <a:spcBef>
                <a:spcPct val="30000"/>
              </a:spcBef>
              <a:defRPr sz="12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omic Sans MS" panose="030F0702030302020204" pitchFamily="66"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A95507-ED79-4246-9DE0-E2F0161EC31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45" name="Header Placeholder 1"/>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omic Sans MS" panose="030F0702030302020204" pitchFamily="66" charset="0"/>
                <a:ea typeface="MS PGothic" panose="020B0600070205080204" pitchFamily="34" charset="-128"/>
              </a:defRPr>
            </a:lvl1pPr>
            <a:lvl2pPr marL="742950" indent="-285750">
              <a:defRPr sz="1200">
                <a:solidFill>
                  <a:schemeClr val="tx1"/>
                </a:solidFill>
                <a:latin typeface="Comic Sans MS" panose="030F0702030302020204" pitchFamily="66" charset="0"/>
                <a:ea typeface="MS PGothic" panose="020B0600070205080204" pitchFamily="34" charset="-128"/>
              </a:defRPr>
            </a:lvl2pPr>
            <a:lvl3pPr marL="1143000" indent="-228600">
              <a:defRPr sz="1200">
                <a:solidFill>
                  <a:schemeClr val="tx1"/>
                </a:solidFill>
                <a:latin typeface="Comic Sans MS" panose="030F0702030302020204" pitchFamily="66" charset="0"/>
                <a:ea typeface="MS PGothic" panose="020B0600070205080204" pitchFamily="34" charset="-128"/>
              </a:defRPr>
            </a:lvl3pPr>
            <a:lvl4pPr marL="1600200" indent="-228600">
              <a:defRPr sz="1200">
                <a:solidFill>
                  <a:schemeClr val="tx1"/>
                </a:solidFill>
                <a:latin typeface="Comic Sans MS" panose="030F0702030302020204" pitchFamily="66" charset="0"/>
                <a:ea typeface="MS PGothic" panose="020B0600070205080204" pitchFamily="34" charset="-128"/>
              </a:defRPr>
            </a:lvl4pPr>
            <a:lvl5pPr marL="2057400" indent="-228600">
              <a:defRPr sz="12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0246" name="Footer Placeholder 2"/>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omic Sans MS" panose="030F0702030302020204" pitchFamily="66" charset="0"/>
                <a:ea typeface="MS PGothic" panose="020B0600070205080204" pitchFamily="34" charset="-128"/>
              </a:defRPr>
            </a:lvl1pPr>
            <a:lvl2pPr marL="742950" indent="-285750">
              <a:defRPr sz="1200">
                <a:solidFill>
                  <a:schemeClr val="tx1"/>
                </a:solidFill>
                <a:latin typeface="Comic Sans MS" panose="030F0702030302020204" pitchFamily="66" charset="0"/>
                <a:ea typeface="MS PGothic" panose="020B0600070205080204" pitchFamily="34" charset="-128"/>
              </a:defRPr>
            </a:lvl2pPr>
            <a:lvl3pPr marL="1143000" indent="-228600">
              <a:defRPr sz="1200">
                <a:solidFill>
                  <a:schemeClr val="tx1"/>
                </a:solidFill>
                <a:latin typeface="Comic Sans MS" panose="030F0702030302020204" pitchFamily="66" charset="0"/>
                <a:ea typeface="MS PGothic" panose="020B0600070205080204" pitchFamily="34" charset="-128"/>
              </a:defRPr>
            </a:lvl3pPr>
            <a:lvl4pPr marL="1600200" indent="-228600">
              <a:defRPr sz="1200">
                <a:solidFill>
                  <a:schemeClr val="tx1"/>
                </a:solidFill>
                <a:latin typeface="Comic Sans MS" panose="030F0702030302020204" pitchFamily="66" charset="0"/>
                <a:ea typeface="MS PGothic" panose="020B0600070205080204" pitchFamily="34" charset="-128"/>
              </a:defRPr>
            </a:lvl4pPr>
            <a:lvl5pPr marL="2057400" indent="-228600">
              <a:defRPr sz="12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rPr>
              <a:t>Prof.Karthikeyan, VIT AP</a:t>
            </a:r>
          </a:p>
        </p:txBody>
      </p:sp>
    </p:spTree>
    <p:extLst>
      <p:ext uri="{BB962C8B-B14F-4D97-AF65-F5344CB8AC3E}">
        <p14:creationId xmlns:p14="http://schemas.microsoft.com/office/powerpoint/2010/main" val="347405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61</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105</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42339"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extLst>
      <p:ext uri="{BB962C8B-B14F-4D97-AF65-F5344CB8AC3E}">
        <p14:creationId xmlns:p14="http://schemas.microsoft.com/office/powerpoint/2010/main" val="3761183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499FFC2-5C50-4AB6-94CD-A43ED7438B55}"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07220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E7C6C11-C23E-411B-B641-5AA24601A228}"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47628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6FE37F0-72C4-44E3-B15C-497069167367}"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979486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BEBAC27-51AE-4FBB-A96A-F9B51C34A342}"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05948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2EEAA70-4FC5-4B09-A3DC-7E5A5A61907B}"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05072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A9E2038-8311-4621-8248-8B4B48A9141B}"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239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2B7C35A-5724-481D-8880-9902D06743A3}"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57256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4DCA794-BAB2-40A6-B411-AC775C01F896}"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9950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77EDDAE8-39BE-4E7B-B29D-6B9D386A9091}"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7501536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F35BD58-2907-4BCA-B450-C17F65095D8E}"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6582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2020/4/24</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1316" name="Rectangle 4"/>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kumimoji="1" sz="80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EACAAFA-17B0-4ED8-9FCA-C55D7679DBBA}" type="slidenum">
              <a:rPr kumimoji="1" lang="en-US" altLang="en-US" sz="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098449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0" fontAlgn="base" hangingPunct="0">
        <a:lnSpc>
          <a:spcPct val="70000"/>
        </a:lnSpc>
        <a:spcBef>
          <a:spcPct val="0"/>
        </a:spcBef>
        <a:spcAft>
          <a:spcPct val="0"/>
        </a:spcAft>
        <a:defRPr kumimoji="1" sz="2000">
          <a:solidFill>
            <a:schemeClr val="hlink"/>
          </a:solidFill>
          <a:latin typeface="+mj-lt"/>
          <a:ea typeface="+mj-ea"/>
          <a:cs typeface="+mj-cs"/>
        </a:defRPr>
      </a:lvl1pPr>
      <a:lvl2pPr algn="ctr" rtl="0" eaLnBrk="0" fontAlgn="base" hangingPunct="0">
        <a:lnSpc>
          <a:spcPct val="70000"/>
        </a:lnSpc>
        <a:spcBef>
          <a:spcPct val="0"/>
        </a:spcBef>
        <a:spcAft>
          <a:spcPct val="0"/>
        </a:spcAft>
        <a:defRPr kumimoji="1" sz="2000">
          <a:solidFill>
            <a:schemeClr val="hlink"/>
          </a:solidFill>
          <a:latin typeface="Comic Sans MS" pitchFamily="96" charset="0"/>
        </a:defRPr>
      </a:lvl2pPr>
      <a:lvl3pPr algn="ctr" rtl="0" eaLnBrk="0" fontAlgn="base" hangingPunct="0">
        <a:lnSpc>
          <a:spcPct val="70000"/>
        </a:lnSpc>
        <a:spcBef>
          <a:spcPct val="0"/>
        </a:spcBef>
        <a:spcAft>
          <a:spcPct val="0"/>
        </a:spcAft>
        <a:defRPr kumimoji="1" sz="2000">
          <a:solidFill>
            <a:schemeClr val="hlink"/>
          </a:solidFill>
          <a:latin typeface="Comic Sans MS" pitchFamily="96" charset="0"/>
        </a:defRPr>
      </a:lvl3pPr>
      <a:lvl4pPr algn="ctr" rtl="0" eaLnBrk="0" fontAlgn="base" hangingPunct="0">
        <a:lnSpc>
          <a:spcPct val="70000"/>
        </a:lnSpc>
        <a:spcBef>
          <a:spcPct val="0"/>
        </a:spcBef>
        <a:spcAft>
          <a:spcPct val="0"/>
        </a:spcAft>
        <a:defRPr kumimoji="1" sz="2000">
          <a:solidFill>
            <a:schemeClr val="hlink"/>
          </a:solidFill>
          <a:latin typeface="Comic Sans MS" pitchFamily="96" charset="0"/>
        </a:defRPr>
      </a:lvl4pPr>
      <a:lvl5pPr algn="ctr" rtl="0" eaLnBrk="0" fontAlgn="base" hangingPunct="0">
        <a:lnSpc>
          <a:spcPct val="70000"/>
        </a:lnSpc>
        <a:spcBef>
          <a:spcPct val="0"/>
        </a:spcBef>
        <a:spcAft>
          <a:spcPct val="0"/>
        </a:spcAft>
        <a:defRPr kumimoji="1" sz="2000">
          <a:solidFill>
            <a:schemeClr val="hlink"/>
          </a:solidFill>
          <a:latin typeface="Comic Sans MS" pitchFamily="96" charset="0"/>
        </a:defRPr>
      </a:lvl5pPr>
      <a:lvl6pPr marL="457200" algn="ctr" rtl="0" eaLnBrk="0" fontAlgn="base" hangingPunct="0">
        <a:lnSpc>
          <a:spcPct val="70000"/>
        </a:lnSpc>
        <a:spcBef>
          <a:spcPct val="0"/>
        </a:spcBef>
        <a:spcAft>
          <a:spcPct val="0"/>
        </a:spcAft>
        <a:defRPr kumimoji="1" sz="2000">
          <a:solidFill>
            <a:schemeClr val="hlink"/>
          </a:solidFill>
          <a:latin typeface="Comic Sans MS" pitchFamily="96"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pitchFamily="96"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pitchFamily="96"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pitchFamily="96" charset="0"/>
        </a:defRPr>
      </a:lvl9pPr>
    </p:titleStyle>
    <p:bodyStyle>
      <a:lvl1pPr marL="342900" indent="-342900" algn="l" rtl="0" eaLnBrk="0" fontAlgn="base" hangingPunct="0">
        <a:lnSpc>
          <a:spcPts val="2600"/>
        </a:lnSpc>
        <a:spcBef>
          <a:spcPct val="0"/>
        </a:spcBef>
        <a:spcAft>
          <a:spcPct val="0"/>
        </a:spcAft>
        <a:buClr>
          <a:srgbClr val="003399"/>
        </a:buClr>
        <a:buSzPct val="50000"/>
        <a:buFont typeface="Monotype Sorts" pitchFamily="96"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pitchFamily="96" charset="2"/>
        <a:buChar char="n"/>
        <a:defRPr kumimoji="1">
          <a:solidFill>
            <a:schemeClr val="tx1"/>
          </a:solidFill>
          <a:latin typeface="+mn-lt"/>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defRPr>
      </a:lvl3pPr>
      <a:lvl4pPr marL="1147763" indent="-404813" algn="l" rtl="0" eaLnBrk="0" fontAlgn="base" hangingPunct="0">
        <a:lnSpc>
          <a:spcPts val="2600"/>
        </a:lnSpc>
        <a:spcBef>
          <a:spcPct val="0"/>
        </a:spcBef>
        <a:spcAft>
          <a:spcPct val="0"/>
        </a:spcAft>
        <a:buClr>
          <a:schemeClr val="tx1"/>
        </a:buClr>
        <a:buFont typeface="Wingdings" panose="05000000000000000000" pitchFamily="2" charset="2"/>
        <a:buChar char="!"/>
        <a:defRPr kumimoji="1">
          <a:solidFill>
            <a:schemeClr val="tx1"/>
          </a:solidFill>
          <a:latin typeface="+mn-lt"/>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lgn="just"/>
            <a:r>
              <a:rPr lang="en-US" dirty="0"/>
              <a:t>Cloud computing is </a:t>
            </a:r>
            <a:r>
              <a:rPr lang="en-US" dirty="0">
                <a:solidFill>
                  <a:srgbClr val="FF0000"/>
                </a:solidFill>
              </a:rPr>
              <a:t>Internet-based computing</a:t>
            </a:r>
            <a:r>
              <a:rPr lang="en-US" dirty="0"/>
              <a:t>, whereby shared resources, software, and information are provided to computers and other devices on demand, like the electricity grid.</a:t>
            </a:r>
          </a:p>
          <a:p>
            <a:pPr lvl="1" algn="just"/>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Service Models</a:t>
            </a:r>
          </a:p>
        </p:txBody>
      </p:sp>
      <p:pic>
        <p:nvPicPr>
          <p:cNvPr id="4098"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731520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220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32A2-7E75-43B4-808D-00EBAB80617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49239F5-4D2B-486A-B55D-5BADAAB545C0}"/>
              </a:ext>
            </a:extLst>
          </p:cNvPr>
          <p:cNvPicPr>
            <a:picLocks noGrp="1" noChangeAspect="1"/>
          </p:cNvPicPr>
          <p:nvPr>
            <p:ph idx="1"/>
          </p:nvPr>
        </p:nvPicPr>
        <p:blipFill>
          <a:blip r:embed="rId2"/>
          <a:stretch>
            <a:fillRect/>
          </a:stretch>
        </p:blipFill>
        <p:spPr>
          <a:xfrm>
            <a:off x="1143000" y="274638"/>
            <a:ext cx="6553525" cy="5973763"/>
          </a:xfrm>
          <a:prstGeom prst="rect">
            <a:avLst/>
          </a:prstGeom>
        </p:spPr>
      </p:pic>
    </p:spTree>
    <p:extLst>
      <p:ext uri="{BB962C8B-B14F-4D97-AF65-F5344CB8AC3E}">
        <p14:creationId xmlns:p14="http://schemas.microsoft.com/office/powerpoint/2010/main" val="2560737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lgn="just"/>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lgn="just"/>
            <a:r>
              <a:rPr lang="en-US" dirty="0"/>
              <a:t>The consumer does not manage or control the underlying cloud infrastructure but </a:t>
            </a:r>
            <a:r>
              <a:rPr lang="en-US" dirty="0">
                <a:solidFill>
                  <a:srgbClr val="C00000"/>
                </a:solidFill>
              </a:rPr>
              <a:t>has control over operating systems, storage, deployed applications,</a:t>
            </a:r>
            <a:r>
              <a:rPr lang="en-US" dirty="0"/>
              <a:t>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r>
              <a:rPr lang="en-US" dirty="0"/>
              <a:t> </a:t>
            </a:r>
          </a:p>
          <a:p>
            <a:pPr lvl="1"/>
            <a:r>
              <a:rPr lang="en-US" dirty="0" err="1"/>
              <a:t>Openstack</a:t>
            </a:r>
            <a:r>
              <a:rPr lang="en-US" dirty="0"/>
              <a:t>  </a:t>
            </a:r>
            <a:r>
              <a:rPr lang="en-US" dirty="0" err="1"/>
              <a:t>etc</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lgn="just"/>
            <a:r>
              <a:rPr lang="en-US" dirty="0"/>
              <a:t>The name cloud computing was inspired by the cloud symbol that's often </a:t>
            </a:r>
            <a:r>
              <a:rPr lang="en-US" dirty="0">
                <a:solidFill>
                  <a:srgbClr val="FF0000"/>
                </a:solidFill>
              </a:rPr>
              <a:t>used to represent the Internet </a:t>
            </a:r>
            <a:r>
              <a:rPr lang="en-US" dirty="0"/>
              <a:t>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lgn="just"/>
            <a:r>
              <a:rPr lang="en-US" dirty="0"/>
              <a:t>The capability provided to the consumer is to deploy onto the cloud infrastructure consumer-created or acquired applications created using programming languages and tools supported by the provider.</a:t>
            </a:r>
          </a:p>
          <a:p>
            <a:pPr lvl="1" algn="just"/>
            <a:r>
              <a:rPr lang="en-US" dirty="0"/>
              <a:t>The consumer </a:t>
            </a:r>
            <a:r>
              <a:rPr lang="en-US" dirty="0">
                <a:solidFill>
                  <a:srgbClr val="C00000"/>
                </a:solidFill>
              </a:rPr>
              <a:t>does not manage or control the underlying cloud infrastructure</a:t>
            </a:r>
            <a:r>
              <a:rPr lang="en-US" dirty="0"/>
              <a:t> including network, servers, operating systems, or storage, </a:t>
            </a:r>
            <a:r>
              <a:rPr lang="en-US" dirty="0">
                <a:solidFill>
                  <a:srgbClr val="C00000"/>
                </a:solidFill>
              </a:rPr>
              <a:t>but has control over the deployed applications </a:t>
            </a:r>
            <a:r>
              <a:rPr lang="en-US" dirty="0"/>
              <a:t>and possibly application hosting environment configurations.</a:t>
            </a:r>
          </a:p>
          <a:p>
            <a:r>
              <a:rPr lang="en-US" dirty="0"/>
              <a:t>Examples :</a:t>
            </a:r>
          </a:p>
          <a:p>
            <a:pPr lvl="1"/>
            <a:r>
              <a:rPr lang="en-US" dirty="0"/>
              <a:t>Microsoft Windows Azure</a:t>
            </a:r>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lgn="just"/>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lgn="just"/>
            <a:r>
              <a:rPr lang="en-US" dirty="0"/>
              <a:t>The </a:t>
            </a:r>
            <a:r>
              <a:rPr lang="en-US" dirty="0">
                <a:solidFill>
                  <a:srgbClr val="C00000"/>
                </a:solidFill>
              </a:rPr>
              <a:t>consumer does not manage or control the underlying cloud infrastructure </a:t>
            </a:r>
            <a:r>
              <a:rPr lang="en-US" dirty="0"/>
              <a:t>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r>
              <a:rPr lang="en-US" dirty="0"/>
              <a:t>The services themselves have long been referred to as Software as a Service (</a:t>
            </a:r>
            <a:r>
              <a:rPr lang="en-US" dirty="0" err="1"/>
              <a:t>SaaS</a:t>
            </a:r>
            <a:r>
              <a:rPr lang="en-US" dirty="0"/>
              <a:t>), 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pay-as-you-go manner to the</a:t>
            </a:r>
            <a:br>
              <a:rPr lang="en-US" dirty="0"/>
            </a:br>
            <a:r>
              <a:rPr lang="en-US" dirty="0"/>
              <a:t>public…… The service being sold is</a:t>
            </a:r>
            <a:br>
              <a:rPr lang="en-US" dirty="0"/>
            </a:br>
            <a:r>
              <a:rPr lang="en-US" dirty="0"/>
              <a:t>Utility Computing.</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81600" y="3754438"/>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lgn="just"/>
            <a:r>
              <a:rPr lang="en-US" dirty="0"/>
              <a:t>Apart from the standard search engine feature, </a:t>
            </a:r>
            <a:r>
              <a:rPr lang="en-US" dirty="0">
                <a:solidFill>
                  <a:srgbClr val="C00000"/>
                </a:solidFill>
              </a:rPr>
              <a:t>web portals offer other services such as e-mail, news, stock prices, information, databases and entertainment.</a:t>
            </a:r>
          </a:p>
          <a:p>
            <a:pPr lvl="1" algn="just"/>
            <a:r>
              <a:rPr lang="en-US" dirty="0"/>
              <a:t>Portals provide a way for enterprises to provide a consistent look and feel with access control and procedures for multiple applications and databases, which otherwise would have been different entities altogether.</a:t>
            </a:r>
          </a:p>
          <a:p>
            <a:pPr lvl="1" algn="just"/>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Guess ?</a:t>
            </a:r>
          </a:p>
        </p:txBody>
      </p:sp>
      <p:sp>
        <p:nvSpPr>
          <p:cNvPr id="3" name="Content Placeholder 2"/>
          <p:cNvSpPr>
            <a:spLocks noGrp="1"/>
          </p:cNvSpPr>
          <p:nvPr>
            <p:ph idx="1"/>
          </p:nvPr>
        </p:nvSpPr>
        <p:spPr/>
        <p:txBody>
          <a:bodyPr/>
          <a:lstStyle/>
          <a:p>
            <a:r>
              <a:rPr lang="en-IN" dirty="0"/>
              <a:t>Your own Car – On Premises Solutions</a:t>
            </a:r>
          </a:p>
          <a:p>
            <a:endParaRPr lang="en-IN" dirty="0"/>
          </a:p>
          <a:p>
            <a:pPr lvl="1">
              <a:lnSpc>
                <a:spcPct val="300000"/>
              </a:lnSpc>
            </a:pPr>
            <a:r>
              <a:rPr lang="en-IN" dirty="0"/>
              <a:t>Leased Car ?</a:t>
            </a:r>
          </a:p>
          <a:p>
            <a:pPr lvl="1">
              <a:lnSpc>
                <a:spcPct val="300000"/>
              </a:lnSpc>
            </a:pPr>
            <a:r>
              <a:rPr lang="en-IN" dirty="0"/>
              <a:t>Taxi  ?</a:t>
            </a:r>
          </a:p>
          <a:p>
            <a:pPr lvl="1">
              <a:lnSpc>
                <a:spcPct val="300000"/>
              </a:lnSpc>
            </a:pPr>
            <a:r>
              <a:rPr lang="en-IN" dirty="0"/>
              <a:t>Bus ?</a:t>
            </a:r>
          </a:p>
        </p:txBody>
      </p:sp>
    </p:spTree>
    <p:extLst>
      <p:ext uri="{BB962C8B-B14F-4D97-AF65-F5344CB8AC3E}">
        <p14:creationId xmlns:p14="http://schemas.microsoft.com/office/powerpoint/2010/main" val="9351309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676400"/>
            <a:ext cx="7219950" cy="425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18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Overall summary</a:t>
            </a:r>
          </a:p>
        </p:txBody>
      </p:sp>
      <p:pic>
        <p:nvPicPr>
          <p:cNvPr id="7170"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775" y="2362200"/>
            <a:ext cx="8284437" cy="309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93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02071"/>
            <a:ext cx="8229600" cy="372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782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err="1"/>
              <a:t>Buyya</a:t>
            </a:r>
            <a:endParaRPr lang="en-US" b="1" i="1" dirty="0"/>
          </a:p>
          <a:p>
            <a:pPr lvl="1" algn="just"/>
            <a:r>
              <a:rPr lang="en-US" dirty="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a:t>
            </a:r>
            <a:r>
              <a:rPr lang="en-US" dirty="0">
                <a:solidFill>
                  <a:srgbClr val="C00000"/>
                </a:solidFill>
              </a:rPr>
              <a:t>made available to the general public or a large industry group</a:t>
            </a:r>
            <a:r>
              <a:rPr lang="en-US" dirty="0"/>
              <a:t> and is owned by an organization selling cloud services.</a:t>
            </a:r>
          </a:p>
          <a:p>
            <a:pPr lvl="1"/>
            <a:r>
              <a:rPr lang="en-US" dirty="0"/>
              <a:t>Also known as </a:t>
            </a:r>
            <a:r>
              <a:rPr lang="en-US" dirty="0">
                <a:solidFill>
                  <a:srgbClr val="C00000"/>
                </a:solidFill>
              </a:rPr>
              <a:t>external cloud or multi-tenant clou</a:t>
            </a:r>
            <a:r>
              <a:rPr lang="en-US" dirty="0"/>
              <a:t>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lgn="just"/>
            <a:r>
              <a:rPr lang="en-US" dirty="0"/>
              <a:t>The cloud infrastructure is operated </a:t>
            </a:r>
            <a:r>
              <a:rPr lang="en-US" dirty="0">
                <a:solidFill>
                  <a:srgbClr val="C00000"/>
                </a:solidFill>
              </a:rPr>
              <a:t>solely for an organization</a:t>
            </a:r>
            <a:r>
              <a:rPr lang="en-US" dirty="0"/>
              <a:t>. It may be managed by the organization or a third party and may exist on premise or off premise.</a:t>
            </a:r>
          </a:p>
          <a:p>
            <a:pPr lvl="1" algn="just"/>
            <a:r>
              <a:rPr lang="en-US" dirty="0"/>
              <a:t>Also referred to as internal cloud or on-premise cloud, a private cloud </a:t>
            </a:r>
            <a:r>
              <a:rPr lang="en-US" dirty="0">
                <a:solidFill>
                  <a:srgbClr val="C00000"/>
                </a:solidFill>
              </a:rPr>
              <a:t>intentionally limits access to its resources to servic</a:t>
            </a:r>
            <a:r>
              <a:rPr lang="en-US" dirty="0"/>
              <a:t>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descr="Image result for cloud deployment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708819"/>
            <a:ext cx="7017379" cy="5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403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Cloud Technologies Fitment</a:t>
            </a:r>
          </a:p>
        </p:txBody>
      </p:sp>
      <p:pic>
        <p:nvPicPr>
          <p:cNvPr id="6146"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3443" y="1371600"/>
            <a:ext cx="7097114" cy="538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5461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Today…</a:t>
            </a:r>
          </a:p>
        </p:txBody>
      </p:sp>
      <p:sp>
        <p:nvSpPr>
          <p:cNvPr id="3075" name="Rectangle 3"/>
          <p:cNvSpPr>
            <a:spLocks noGrp="1" noChangeArrowheads="1"/>
          </p:cNvSpPr>
          <p:nvPr>
            <p:ph type="body" idx="1"/>
          </p:nvPr>
        </p:nvSpPr>
        <p:spPr>
          <a:xfrm>
            <a:off x="533400" y="876300"/>
            <a:ext cx="8229600" cy="5486400"/>
          </a:xfrm>
        </p:spPr>
        <p:txBody>
          <a:bodyPr>
            <a:normAutofit/>
          </a:bodyPr>
          <a:lstStyle/>
          <a:p>
            <a:pPr algn="just" eaLnBrk="1" hangingPunct="1">
              <a:buFont typeface="Wingdings" pitchFamily="2" charset="2"/>
              <a:buChar char="§"/>
              <a:defRPr/>
            </a:pPr>
            <a:r>
              <a:rPr lang="en-US" sz="1400" dirty="0">
                <a:solidFill>
                  <a:srgbClr val="0070C0"/>
                </a:solidFill>
                <a:latin typeface="+mj-lt"/>
              </a:rPr>
              <a:t>Last Session:</a:t>
            </a:r>
          </a:p>
          <a:p>
            <a:pPr lvl="2" algn="just">
              <a:buFont typeface="Wingdings" pitchFamily="2" charset="2"/>
              <a:buChar char="§"/>
              <a:defRPr/>
            </a:pPr>
            <a:r>
              <a:rPr lang="en-US" sz="1400" dirty="0">
                <a:latin typeface="+mj-lt"/>
              </a:rPr>
              <a:t>None</a:t>
            </a:r>
          </a:p>
          <a:p>
            <a:pPr lvl="2" algn="just">
              <a:buFont typeface="Wingdings" pitchFamily="2" charset="2"/>
              <a:buChar char="§"/>
              <a:defRPr/>
            </a:pPr>
            <a:endParaRPr lang="en-US" sz="1400" dirty="0">
              <a:latin typeface="+mj-lt"/>
            </a:endParaRPr>
          </a:p>
          <a:p>
            <a:pPr algn="just">
              <a:buFont typeface="Wingdings" pitchFamily="2" charset="2"/>
              <a:buChar char="§"/>
              <a:defRPr/>
            </a:pPr>
            <a:r>
              <a:rPr lang="en-US" sz="1400" dirty="0">
                <a:solidFill>
                  <a:srgbClr val="0070C0"/>
                </a:solidFill>
                <a:latin typeface="+mj-lt"/>
              </a:rPr>
              <a:t>Today’s Session:</a:t>
            </a:r>
          </a:p>
          <a:p>
            <a:pPr lvl="2" algn="just">
              <a:buFont typeface="Wingdings" pitchFamily="2" charset="2"/>
              <a:buChar char="§"/>
              <a:defRPr/>
            </a:pPr>
            <a:r>
              <a:rPr lang="en-US" sz="1400" dirty="0">
                <a:latin typeface="+mj-lt"/>
              </a:rPr>
              <a:t> Cloud Introduction</a:t>
            </a:r>
          </a:p>
          <a:p>
            <a:pPr lvl="2" algn="just">
              <a:buFont typeface="Wingdings" pitchFamily="2" charset="2"/>
              <a:buChar char="§"/>
              <a:defRPr/>
            </a:pPr>
            <a:endParaRPr lang="en-US" sz="1400" dirty="0">
              <a:latin typeface="+mj-lt"/>
            </a:endParaRPr>
          </a:p>
          <a:p>
            <a:pPr algn="just" eaLnBrk="1" hangingPunct="1">
              <a:buFont typeface="Wingdings" pitchFamily="2" charset="2"/>
              <a:buChar char="§"/>
              <a:defRPr/>
            </a:pPr>
            <a:r>
              <a:rPr lang="en-US" sz="1400" dirty="0">
                <a:solidFill>
                  <a:srgbClr val="0070C0"/>
                </a:solidFill>
                <a:latin typeface="+mj-lt"/>
              </a:rPr>
              <a:t>Announcements:</a:t>
            </a:r>
          </a:p>
          <a:p>
            <a:pPr lvl="2" algn="just">
              <a:buFont typeface="Wingdings" pitchFamily="2" charset="2"/>
              <a:buChar char="§"/>
              <a:defRPr/>
            </a:pPr>
            <a:r>
              <a:rPr lang="en-US" sz="1400" dirty="0">
                <a:latin typeface="+mj-lt"/>
              </a:rPr>
              <a:t>Course Syllabi display</a:t>
            </a:r>
          </a:p>
          <a:p>
            <a:pPr lvl="2" algn="just">
              <a:buFont typeface="Wingdings" pitchFamily="2" charset="2"/>
              <a:buChar char="§"/>
              <a:defRPr/>
            </a:pPr>
            <a:r>
              <a:rPr lang="en-US" sz="1400" dirty="0">
                <a:latin typeface="+mj-lt"/>
              </a:rPr>
              <a:t>Exam pattern(open/close)</a:t>
            </a:r>
          </a:p>
          <a:p>
            <a:pPr lvl="2" algn="just">
              <a:buFont typeface="Wingdings" pitchFamily="2" charset="2"/>
              <a:buChar char="§"/>
              <a:defRPr/>
            </a:pPr>
            <a:r>
              <a:rPr lang="en-US" sz="1400" dirty="0">
                <a:latin typeface="+mj-lt"/>
              </a:rPr>
              <a:t>Lab practice - No</a:t>
            </a:r>
          </a:p>
        </p:txBody>
      </p:sp>
      <p:sp>
        <p:nvSpPr>
          <p:cNvPr id="9220" name="Slide Number Placeholder 1"/>
          <p:cNvSpPr>
            <a:spLocks noGrp="1"/>
          </p:cNvSpPr>
          <p:nvPr>
            <p:ph type="sldNum" sz="quarter" idx="10"/>
          </p:nvPr>
        </p:nvSpPr>
        <p:spPr>
          <a:xfrm>
            <a:off x="7158038" y="6629400"/>
            <a:ext cx="19050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omic Sans MS" panose="030F0702030302020204" pitchFamily="66" charset="0"/>
                <a:ea typeface="MS PGothic" panose="020B0600070205080204" pitchFamily="34" charset="-128"/>
              </a:defRPr>
            </a:lvl1pPr>
            <a:lvl2pPr marL="742950" indent="-285750">
              <a:defRPr sz="1200">
                <a:solidFill>
                  <a:schemeClr val="tx1"/>
                </a:solidFill>
                <a:latin typeface="Comic Sans MS" panose="030F0702030302020204" pitchFamily="66" charset="0"/>
                <a:ea typeface="MS PGothic" panose="020B0600070205080204" pitchFamily="34" charset="-128"/>
              </a:defRPr>
            </a:lvl2pPr>
            <a:lvl3pPr marL="1143000" indent="-228600">
              <a:defRPr sz="1200">
                <a:solidFill>
                  <a:schemeClr val="tx1"/>
                </a:solidFill>
                <a:latin typeface="Comic Sans MS" panose="030F0702030302020204" pitchFamily="66" charset="0"/>
                <a:ea typeface="MS PGothic" panose="020B0600070205080204" pitchFamily="34" charset="-128"/>
              </a:defRPr>
            </a:lvl3pPr>
            <a:lvl4pPr marL="1600200" indent="-228600">
              <a:defRPr sz="1200">
                <a:solidFill>
                  <a:schemeClr val="tx1"/>
                </a:solidFill>
                <a:latin typeface="Comic Sans MS" panose="030F0702030302020204" pitchFamily="66" charset="0"/>
                <a:ea typeface="MS PGothic" panose="020B0600070205080204" pitchFamily="34" charset="-128"/>
              </a:defRPr>
            </a:lvl4pPr>
            <a:lvl5pPr marL="2057400" indent="-228600">
              <a:defRPr sz="12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EE430DB-CCE6-4622-B88F-D631B26A8101}" type="slidenum">
              <a:rPr kumimoji="1" lang="en-US" altLang="en-US" sz="800" b="0" i="0" u="none" strike="noStrike" kern="1200" cap="none" spc="0" normalizeH="0" baseline="0" noProof="0" smtClean="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altLang="en-US" sz="1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24000"/>
            <a:ext cx="3810000" cy="243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3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42900" y="152400"/>
            <a:ext cx="8458200" cy="6187543"/>
          </a:xfrm>
          <a:prstGeom prst="rect">
            <a:avLst/>
          </a:prstGeom>
        </p:spPr>
      </p:pic>
    </p:spTree>
    <p:extLst>
      <p:ext uri="{BB962C8B-B14F-4D97-AF65-F5344CB8AC3E}">
        <p14:creationId xmlns:p14="http://schemas.microsoft.com/office/powerpoint/2010/main" val="1621958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Technology Innovations</a:t>
            </a:r>
          </a:p>
        </p:txBody>
      </p:sp>
      <p:sp>
        <p:nvSpPr>
          <p:cNvPr id="3" name="Content Placeholder 2"/>
          <p:cNvSpPr>
            <a:spLocks noGrp="1"/>
          </p:cNvSpPr>
          <p:nvPr>
            <p:ph idx="1"/>
          </p:nvPr>
        </p:nvSpPr>
        <p:spPr/>
        <p:txBody>
          <a:bodyPr/>
          <a:lstStyle/>
          <a:p>
            <a:pPr>
              <a:lnSpc>
                <a:spcPct val="200000"/>
              </a:lnSpc>
            </a:pPr>
            <a:r>
              <a:rPr lang="en-IN" dirty="0">
                <a:latin typeface="Comic Sans MS" panose="030F0702030302020204" pitchFamily="66" charset="0"/>
              </a:rPr>
              <a:t>Clustering</a:t>
            </a:r>
          </a:p>
          <a:p>
            <a:pPr>
              <a:lnSpc>
                <a:spcPct val="200000"/>
              </a:lnSpc>
            </a:pPr>
            <a:r>
              <a:rPr lang="en-IN" dirty="0">
                <a:latin typeface="Comic Sans MS" panose="030F0702030302020204" pitchFamily="66" charset="0"/>
              </a:rPr>
              <a:t>Grid Computing</a:t>
            </a:r>
          </a:p>
          <a:p>
            <a:pPr>
              <a:lnSpc>
                <a:spcPct val="200000"/>
              </a:lnSpc>
            </a:pPr>
            <a:r>
              <a:rPr lang="en-IN" dirty="0">
                <a:latin typeface="Comic Sans MS" panose="030F0702030302020204" pitchFamily="66" charset="0"/>
              </a:rPr>
              <a:t>Virtualization</a:t>
            </a:r>
          </a:p>
          <a:p>
            <a:pPr>
              <a:lnSpc>
                <a:spcPct val="200000"/>
              </a:lnSpc>
            </a:pPr>
            <a:r>
              <a:rPr lang="en-IN" dirty="0">
                <a:latin typeface="Comic Sans MS" panose="030F0702030302020204" pitchFamily="66" charset="0"/>
              </a:rPr>
              <a:t>Cloud Computing</a:t>
            </a:r>
          </a:p>
          <a:p>
            <a:pPr>
              <a:lnSpc>
                <a:spcPct val="200000"/>
              </a:lnSpc>
            </a:pPr>
            <a:r>
              <a:rPr lang="en-IN" dirty="0">
                <a:latin typeface="Comic Sans MS" panose="030F0702030302020204" pitchFamily="66" charset="0"/>
              </a:rPr>
              <a:t>Big Data &amp; Hadoop</a:t>
            </a:r>
          </a:p>
        </p:txBody>
      </p:sp>
      <p:sp>
        <p:nvSpPr>
          <p:cNvPr id="4" name="Down Arrow 3"/>
          <p:cNvSpPr/>
          <p:nvPr/>
        </p:nvSpPr>
        <p:spPr>
          <a:xfrm>
            <a:off x="4800600" y="1828800"/>
            <a:ext cx="1219200" cy="3886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091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C89A-9272-405E-9ACE-51826707682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6EE19C1-22AD-4CF9-A0E5-D43FC5F2C26E}"/>
              </a:ext>
            </a:extLst>
          </p:cNvPr>
          <p:cNvPicPr>
            <a:picLocks noGrp="1" noChangeAspect="1"/>
          </p:cNvPicPr>
          <p:nvPr>
            <p:ph idx="1"/>
          </p:nvPr>
        </p:nvPicPr>
        <p:blipFill>
          <a:blip r:embed="rId2"/>
          <a:stretch>
            <a:fillRect/>
          </a:stretch>
        </p:blipFill>
        <p:spPr>
          <a:xfrm>
            <a:off x="457200" y="457200"/>
            <a:ext cx="7634334" cy="5668963"/>
          </a:xfrm>
          <a:prstGeom prst="rect">
            <a:avLst/>
          </a:prstGeom>
        </p:spPr>
      </p:pic>
    </p:spTree>
    <p:extLst>
      <p:ext uri="{BB962C8B-B14F-4D97-AF65-F5344CB8AC3E}">
        <p14:creationId xmlns:p14="http://schemas.microsoft.com/office/powerpoint/2010/main" val="3470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Session 2</a:t>
            </a:r>
          </a:p>
        </p:txBody>
      </p:sp>
      <p:pic>
        <p:nvPicPr>
          <p:cNvPr id="4" name="Content Placeholder 3"/>
          <p:cNvPicPr>
            <a:picLocks noGrp="1" noChangeAspect="1"/>
          </p:cNvPicPr>
          <p:nvPr>
            <p:ph idx="1"/>
          </p:nvPr>
        </p:nvPicPr>
        <p:blipFill>
          <a:blip r:embed="rId2"/>
          <a:stretch>
            <a:fillRect/>
          </a:stretch>
        </p:blipFill>
        <p:spPr>
          <a:xfrm>
            <a:off x="609600" y="1143000"/>
            <a:ext cx="7924800" cy="5574363"/>
          </a:xfrm>
          <a:prstGeom prst="rect">
            <a:avLst/>
          </a:prstGeom>
        </p:spPr>
      </p:pic>
    </p:spTree>
    <p:extLst>
      <p:ext uri="{BB962C8B-B14F-4D97-AF65-F5344CB8AC3E}">
        <p14:creationId xmlns:p14="http://schemas.microsoft.com/office/powerpoint/2010/main" val="2215957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From Text Book</a:t>
            </a:r>
          </a:p>
        </p:txBody>
      </p:sp>
      <p:sp>
        <p:nvSpPr>
          <p:cNvPr id="3" name="Content Placeholder 2"/>
          <p:cNvSpPr>
            <a:spLocks noGrp="1"/>
          </p:cNvSpPr>
          <p:nvPr>
            <p:ph idx="1"/>
          </p:nvPr>
        </p:nvSpPr>
        <p:spPr>
          <a:xfrm>
            <a:off x="152400" y="1600200"/>
            <a:ext cx="9144000" cy="4525963"/>
          </a:xfrm>
        </p:spPr>
        <p:txBody>
          <a:bodyPr>
            <a:normAutofit lnSpcReduction="10000"/>
          </a:bodyPr>
          <a:lstStyle/>
          <a:p>
            <a:pPr>
              <a:lnSpc>
                <a:spcPct val="200000"/>
              </a:lnSpc>
            </a:pPr>
            <a:r>
              <a:rPr lang="en-IN" dirty="0"/>
              <a:t>Module 1 – Chapter 3(3.1,3.2,3.3,3.4), Chapter 4(4.1,4.2,4.3,4.4)</a:t>
            </a:r>
          </a:p>
          <a:p>
            <a:pPr>
              <a:lnSpc>
                <a:spcPct val="200000"/>
              </a:lnSpc>
            </a:pPr>
            <a:r>
              <a:rPr lang="en-IN" dirty="0"/>
              <a:t>Module 2 - Chapter 5(5.2,5.3,5.4,5.5,5.6)</a:t>
            </a:r>
          </a:p>
          <a:p>
            <a:pPr>
              <a:lnSpc>
                <a:spcPct val="200000"/>
              </a:lnSpc>
            </a:pPr>
            <a:r>
              <a:rPr lang="en-IN" dirty="0"/>
              <a:t>Module 3 – Chapter 7(7.1 to 7.5)</a:t>
            </a:r>
          </a:p>
          <a:p>
            <a:pPr>
              <a:lnSpc>
                <a:spcPct val="200000"/>
              </a:lnSpc>
            </a:pPr>
            <a:r>
              <a:rPr lang="en-IN" dirty="0"/>
              <a:t>Module 4 – Chapter 11(11.1 to 11.9)</a:t>
            </a:r>
          </a:p>
          <a:p>
            <a:pPr>
              <a:lnSpc>
                <a:spcPct val="200000"/>
              </a:lnSpc>
            </a:pPr>
            <a:r>
              <a:rPr lang="en-IN" dirty="0"/>
              <a:t>Module 5 – Chapter  14(14.1 ,14.2)</a:t>
            </a:r>
          </a:p>
          <a:p>
            <a:pPr>
              <a:lnSpc>
                <a:spcPct val="200000"/>
              </a:lnSpc>
            </a:pPr>
            <a:r>
              <a:rPr lang="en-IN" dirty="0"/>
              <a:t>Module 6 – Chapter 10(10.1 to 10.8)</a:t>
            </a:r>
          </a:p>
        </p:txBody>
      </p:sp>
    </p:spTree>
    <p:extLst>
      <p:ext uri="{BB962C8B-B14F-4D97-AF65-F5344CB8AC3E}">
        <p14:creationId xmlns:p14="http://schemas.microsoft.com/office/powerpoint/2010/main" val="3431183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lgn="just"/>
            <a:r>
              <a:rPr lang="en-US" dirty="0"/>
              <a:t>Cloud computing is a model for enabling convenient, on-demand network access to a </a:t>
            </a:r>
            <a:r>
              <a:rPr lang="en-US" dirty="0">
                <a:solidFill>
                  <a:srgbClr val="FF0000"/>
                </a:solidFill>
              </a:rPr>
              <a:t>shared pool of configurable computing resources</a:t>
            </a:r>
            <a:r>
              <a:rPr lang="en-US" dirty="0"/>
              <a:t> (e.g., networks, servers, storage, applications, and services) that can be rapidly provisioned and released with minimal management effort or service provider interaction.</a:t>
            </a:r>
          </a:p>
          <a:p>
            <a:pPr lvl="1" algn="just"/>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like your new house to have. But that is a hard work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2308324"/>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allow you to  change the original architecture.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a:t>
            </a:r>
            <a:r>
              <a:rPr 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rPr>
              <a:t>nothing you can do with the house except </a:t>
            </a: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living in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295400"/>
            <a:ext cx="8534400" cy="51816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a:t>
            </a:r>
            <a:r>
              <a:rPr lang="en-US" dirty="0">
                <a:solidFill>
                  <a:srgbClr val="C00000"/>
                </a:solidFill>
              </a:rPr>
              <a:t>can rent some virtualized infrastructure and build up your own IT system </a:t>
            </a:r>
            <a:r>
              <a:rPr lang="en-US" dirty="0"/>
              <a:t>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a:t>
            </a:r>
            <a:r>
              <a:rPr lang="en-US" dirty="0">
                <a:solidFill>
                  <a:srgbClr val="C00000"/>
                </a:solidFill>
              </a:rPr>
              <a:t>develop your IT system through one cloud platform</a:t>
            </a:r>
            <a:r>
              <a:rPr lang="en-US" dirty="0"/>
              <a:t>,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a:t>
            </a:r>
            <a:r>
              <a:rPr lang="en-US" dirty="0">
                <a:solidFill>
                  <a:srgbClr val="C00000"/>
                </a:solidFill>
              </a:rPr>
              <a:t>directly use some existed IT system solutions, which were provided by some cloud application service provider</a:t>
            </a:r>
            <a:r>
              <a:rPr lang="en-US" dirty="0"/>
              <a:t>,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038" y="1066800"/>
            <a:ext cx="8039924" cy="52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922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333672"/>
            <a:ext cx="7010400" cy="652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601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Image result for cloud service models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74638"/>
            <a:ext cx="8043359" cy="603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947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c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96"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96" charset="0"/>
            <a:ea typeface="ＭＳ Ｐゴシック" pitchFamily="-128"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20357</TotalTime>
  <Words>6878</Words>
  <Application>Microsoft Office PowerPoint</Application>
  <PresentationFormat>On-screen Show (4:3)</PresentationFormat>
  <Paragraphs>936</Paragraphs>
  <Slides>139</Slides>
  <Notes>3</Notes>
  <HiddenSlides>8</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139</vt:i4>
      </vt:variant>
    </vt:vector>
  </HeadingPairs>
  <TitlesOfParts>
    <vt:vector size="153" baseType="lpstr">
      <vt:lpstr>MS PGothic</vt:lpstr>
      <vt:lpstr>MS PGothic</vt:lpstr>
      <vt:lpstr>新細明體</vt:lpstr>
      <vt:lpstr>Arial</vt:lpstr>
      <vt:lpstr>Calibri</vt:lpstr>
      <vt:lpstr>Cambria</vt:lpstr>
      <vt:lpstr>Comic Sans MS</vt:lpstr>
      <vt:lpstr>標楷體</vt:lpstr>
      <vt:lpstr>Helvetica</vt:lpstr>
      <vt:lpstr>Monotype Sorts</vt:lpstr>
      <vt:lpstr>Wingdings</vt:lpstr>
      <vt:lpstr>Sky</vt:lpstr>
      <vt:lpstr>Course Themes</vt:lpstr>
      <vt:lpstr>introcs</vt:lpstr>
      <vt:lpstr>Cloud Computing</vt:lpstr>
      <vt:lpstr>Today…</vt:lpstr>
      <vt:lpstr>PowerPoint Presentation</vt:lpstr>
      <vt:lpstr>Agenda</vt:lpstr>
      <vt:lpstr>Technology Innovations</vt:lpstr>
      <vt:lpstr>PowerPoint Presentation</vt:lpstr>
      <vt:lpstr>What is Cloud Computing ?</vt:lpstr>
      <vt:lpstr>Cloud Disclaimers</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Session 2</vt:lpstr>
      <vt:lpstr>From Text Book</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PowerPoint Presentation</vt:lpstr>
      <vt:lpstr>PowerPoint Presentation</vt:lpstr>
      <vt:lpstr>PowerPoint Presentation</vt:lpstr>
      <vt:lpstr>Service Model Overview</vt:lpstr>
      <vt:lpstr>Service Models</vt:lpstr>
      <vt:lpstr>PowerPoint Presentation</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Guess ?</vt:lpstr>
      <vt:lpstr>PowerPoint Presentation</vt:lpstr>
      <vt:lpstr>Overall summary</vt:lpstr>
      <vt:lpstr>PowerPoint Presentation</vt:lpstr>
      <vt:lpstr>Deployment models</vt:lpstr>
      <vt:lpstr>Deployment Model</vt:lpstr>
      <vt:lpstr>Public Cloud</vt:lpstr>
      <vt:lpstr>Private Cloud</vt:lpstr>
      <vt:lpstr>Public vs. Private</vt:lpstr>
      <vt:lpstr>Community Cloud</vt:lpstr>
      <vt:lpstr>Hybrid Cloud</vt:lpstr>
      <vt:lpstr>Cloud Ecosystem</vt:lpstr>
      <vt:lpstr>Summary </vt:lpstr>
      <vt:lpstr>PowerPoint Presentation</vt:lpstr>
      <vt:lpstr>Final Cloud Technologies Fitment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Karthik Vihaan</cp:lastModifiedBy>
  <cp:revision>1689</cp:revision>
  <dcterms:created xsi:type="dcterms:W3CDTF">2006-08-16T00:00:00Z</dcterms:created>
  <dcterms:modified xsi:type="dcterms:W3CDTF">2020-04-24T08:32:20Z</dcterms:modified>
</cp:coreProperties>
</file>